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6858000" cy="9144000"/>
  <p:embeddedFontLst>
    <p:embeddedFont>
      <p:font typeface="EB Garamon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guuSzKsp/TIS4kIBrXpB4pQvgQ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742919-51AD-4AEC-83EE-A7AA7CDF70F2}">
  <a:tblStyle styleId="{A5742919-51AD-4AEC-83EE-A7AA7CDF70F2}" styleName="Table_0">
    <a:wholeTbl>
      <a:tcTxStyle b="off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2ECE7"/>
          </a:solidFill>
        </a:fill>
      </a:tcStyle>
    </a:wholeTbl>
    <a:band1H>
      <a:tcTxStyle/>
      <a:tcStyle>
        <a:fill>
          <a:solidFill>
            <a:srgbClr val="E4D6CD"/>
          </a:solidFill>
        </a:fill>
      </a:tcStyle>
    </a:band1H>
    <a:band2H>
      <a:tcTxStyle/>
    </a:band2H>
    <a:band1V>
      <a:tcTxStyle/>
      <a:tcStyle>
        <a:fill>
          <a:solidFill>
            <a:srgbClr val="E4D6CD"/>
          </a:solidFill>
        </a:fill>
      </a:tcStyle>
    </a:band1V>
    <a:band2V>
      <a:tcTxStyle/>
    </a:band2V>
    <a:la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EBGaramond-bold.fntdata"/><Relationship Id="rId47" Type="http://schemas.openxmlformats.org/officeDocument/2006/relationships/font" Target="fonts/EBGaramond-regular.fntdata"/><Relationship Id="rId49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EBGaramon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2c8aa053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2c8aa05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EB Garamond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42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2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1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" type="body"/>
          </p:nvPr>
        </p:nvSpPr>
        <p:spPr>
          <a:xfrm rot="5400000">
            <a:off x="4096847" y="-1079990"/>
            <a:ext cx="399830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51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1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1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2"/>
          <p:cNvSpPr txBox="1"/>
          <p:nvPr>
            <p:ph type="title"/>
          </p:nvPr>
        </p:nvSpPr>
        <p:spPr>
          <a:xfrm rot="5400000">
            <a:off x="7331869" y="2155031"/>
            <a:ext cx="5414963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" type="body"/>
          </p:nvPr>
        </p:nvSpPr>
        <p:spPr>
          <a:xfrm rot="5400000">
            <a:off x="1997869" y="-397669"/>
            <a:ext cx="5414963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2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2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Noto Sans Symbols"/>
              <a:buChar char="▪"/>
              <a:defRPr/>
            </a:lvl1pPr>
            <a:lvl2pPr indent="-350519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Font typeface="Noto Sans Symbols"/>
              <a:buChar char="▪"/>
              <a:defRPr/>
            </a:lvl2pPr>
            <a:lvl3pPr indent="-3302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Noto Sans Symbols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Font typeface="Noto Sans Symbols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43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3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EB Garamond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4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5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1" type="body"/>
          </p:nvPr>
        </p:nvSpPr>
        <p:spPr>
          <a:xfrm>
            <a:off x="838200" y="2057399"/>
            <a:ext cx="5181600" cy="411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5"/>
          <p:cNvSpPr txBox="1"/>
          <p:nvPr>
            <p:ph idx="2" type="body"/>
          </p:nvPr>
        </p:nvSpPr>
        <p:spPr>
          <a:xfrm>
            <a:off x="6172200" y="2057399"/>
            <a:ext cx="5181600" cy="411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5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/>
          <p:nvPr>
            <p:ph type="title"/>
          </p:nvPr>
        </p:nvSpPr>
        <p:spPr>
          <a:xfrm>
            <a:off x="839788" y="668338"/>
            <a:ext cx="10515600" cy="1084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" type="body"/>
          </p:nvPr>
        </p:nvSpPr>
        <p:spPr>
          <a:xfrm>
            <a:off x="839788" y="18288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46"/>
          <p:cNvSpPr txBox="1"/>
          <p:nvPr>
            <p:ph idx="2" type="body"/>
          </p:nvPr>
        </p:nvSpPr>
        <p:spPr>
          <a:xfrm>
            <a:off x="839788" y="2743199"/>
            <a:ext cx="5157787" cy="34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6"/>
          <p:cNvSpPr txBox="1"/>
          <p:nvPr>
            <p:ph idx="3" type="body"/>
          </p:nvPr>
        </p:nvSpPr>
        <p:spPr>
          <a:xfrm>
            <a:off x="6172200" y="18288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46"/>
          <p:cNvSpPr txBox="1"/>
          <p:nvPr>
            <p:ph idx="4" type="body"/>
          </p:nvPr>
        </p:nvSpPr>
        <p:spPr>
          <a:xfrm>
            <a:off x="6172200" y="2743199"/>
            <a:ext cx="5183188" cy="34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  <a:defRPr/>
            </a:lvl1pPr>
            <a:lvl2pPr indent="-3200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6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7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7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7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8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9"/>
          <p:cNvSpPr txBox="1"/>
          <p:nvPr>
            <p:ph type="title"/>
          </p:nvPr>
        </p:nvSpPr>
        <p:spPr>
          <a:xfrm>
            <a:off x="839788" y="685800"/>
            <a:ext cx="393223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EB Garamon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9"/>
          <p:cNvSpPr txBox="1"/>
          <p:nvPr>
            <p:ph idx="1" type="body"/>
          </p:nvPr>
        </p:nvSpPr>
        <p:spPr>
          <a:xfrm>
            <a:off x="5183188" y="685801"/>
            <a:ext cx="6172200" cy="5175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560"/>
              <a:buChar char="▪"/>
              <a:defRPr sz="3200"/>
            </a:lvl1pPr>
            <a:lvl2pPr indent="-37084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240"/>
              <a:buChar char="▪"/>
              <a:defRPr sz="2800"/>
            </a:lvl2pPr>
            <a:lvl3pPr indent="-350519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Char char="▪"/>
              <a:defRPr sz="2400"/>
            </a:lvl3pPr>
            <a:lvl4pPr indent="-3302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000"/>
            </a:lvl4pPr>
            <a:lvl5pPr indent="-3302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49"/>
          <p:cNvSpPr txBox="1"/>
          <p:nvPr>
            <p:ph idx="2" type="body"/>
          </p:nvPr>
        </p:nvSpPr>
        <p:spPr>
          <a:xfrm>
            <a:off x="839788" y="2209800"/>
            <a:ext cx="3932237" cy="365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49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9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0"/>
          <p:cNvSpPr txBox="1"/>
          <p:nvPr>
            <p:ph type="title"/>
          </p:nvPr>
        </p:nvSpPr>
        <p:spPr>
          <a:xfrm>
            <a:off x="839788" y="685800"/>
            <a:ext cx="393223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EB Garamon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0"/>
          <p:cNvSpPr/>
          <p:nvPr>
            <p:ph idx="2" type="pic"/>
          </p:nvPr>
        </p:nvSpPr>
        <p:spPr>
          <a:xfrm>
            <a:off x="5183188" y="685801"/>
            <a:ext cx="6172200" cy="517525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50"/>
          <p:cNvSpPr txBox="1"/>
          <p:nvPr>
            <p:ph idx="1" type="body"/>
          </p:nvPr>
        </p:nvSpPr>
        <p:spPr>
          <a:xfrm>
            <a:off x="839788" y="2209800"/>
            <a:ext cx="3932237" cy="3659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50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0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C35B4D">
                  <a:alpha val="40000"/>
                </a:srgbClr>
              </a:gs>
              <a:gs pos="100000">
                <a:srgbClr val="B17B3B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41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  <a:defRPr b="0" i="0" sz="5200" u="none" cap="none" strike="noStrik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41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DFF2F2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DFF2F2"/>
              </a:buClr>
              <a:buSzPts val="192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DFF2F2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20039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DFF2F2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20039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DFF2F2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41"/>
          <p:cNvSpPr txBox="1"/>
          <p:nvPr>
            <p:ph idx="10" type="dt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41"/>
          <p:cNvSpPr txBox="1"/>
          <p:nvPr>
            <p:ph idx="11" type="ftr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41"/>
          <p:cNvSpPr txBox="1"/>
          <p:nvPr>
            <p:ph idx="12" type="sldNum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Relationship Id="rId5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Relationship Id="rId4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48.png"/><Relationship Id="rId7" Type="http://schemas.openxmlformats.org/officeDocument/2006/relationships/image" Target="../media/image39.png"/><Relationship Id="rId8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jp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Une grande vague en mer" id="86" name="Google Shape;86;p1"/>
          <p:cNvPicPr preferRelativeResize="0"/>
          <p:nvPr/>
        </p:nvPicPr>
        <p:blipFill rotWithShape="1">
          <a:blip r:embed="rId3">
            <a:alphaModFix/>
          </a:blip>
          <a:srcRect b="7865" l="0" r="0" t="7865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 rot="10800000">
            <a:off x="0" y="3125636"/>
            <a:ext cx="12188952" cy="373236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" name="Google Shape;88;p1"/>
          <p:cNvSpPr txBox="1"/>
          <p:nvPr>
            <p:ph type="ctrTitle"/>
          </p:nvPr>
        </p:nvSpPr>
        <p:spPr>
          <a:xfrm>
            <a:off x="838199" y="3888357"/>
            <a:ext cx="6826067" cy="2374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fr-FR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Récupération et redistribution d’eau dans un foyer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7924800" y="3888359"/>
            <a:ext cx="3581400" cy="2374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fr-FR" sz="2200">
                <a:solidFill>
                  <a:srgbClr val="FFFFFF"/>
                </a:solidFill>
              </a:rPr>
              <a:t>Nicolas CYC, Gauthier SCHMITT, Raphaël EGGERMAN, Matteo SCHWARZ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C35B4D">
                  <a:alpha val="40000"/>
                </a:srgbClr>
              </a:gs>
              <a:gs pos="100000">
                <a:srgbClr val="B17B3B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4" name="Google Shape;15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" name="Google Shape;155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C35B4D">
                  <a:alpha val="60000"/>
                </a:srgbClr>
              </a:gs>
              <a:gs pos="100000">
                <a:srgbClr val="B17B3B">
                  <a:alpha val="6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10"/>
          <p:cNvSpPr/>
          <p:nvPr/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lt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Une image contenant Rectangle, boîte, conception&#10;&#10;Description générée automatiquement" id="157" name="Google Shape;15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039" l="0" r="0" t="7013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0"/>
          <p:cNvSpPr/>
          <p:nvPr/>
        </p:nvSpPr>
        <p:spPr>
          <a:xfrm rot="5400000">
            <a:off x="5334000" y="0"/>
            <a:ext cx="68580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9" name="Google Shape;159;p10"/>
          <p:cNvSpPr txBox="1"/>
          <p:nvPr>
            <p:ph type="title"/>
          </p:nvPr>
        </p:nvSpPr>
        <p:spPr>
          <a:xfrm>
            <a:off x="7086600" y="728905"/>
            <a:ext cx="4567990" cy="31842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EB Garamond"/>
              <a:buNone/>
            </a:pPr>
            <a:r>
              <a:rPr lang="fr-FR" sz="5400">
                <a:solidFill>
                  <a:srgbClr val="FFFFFF"/>
                </a:solidFill>
              </a:rPr>
              <a:t>Modélisation 3D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C35B4D">
                  <a:alpha val="40000"/>
                </a:srgbClr>
              </a:gs>
              <a:gs pos="100000">
                <a:srgbClr val="B17B3B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Une image contenant ciel, Rectangle, texte, conception&#10;&#10;Description générée automatiquement" id="166" name="Google Shape;16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227" l="0" r="0" t="7309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/>
          <p:nvPr/>
        </p:nvSpPr>
        <p:spPr>
          <a:xfrm rot="10800000">
            <a:off x="0" y="3125636"/>
            <a:ext cx="12188952" cy="373236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" name="Google Shape;168;p11"/>
          <p:cNvSpPr txBox="1"/>
          <p:nvPr>
            <p:ph type="title"/>
          </p:nvPr>
        </p:nvSpPr>
        <p:spPr>
          <a:xfrm>
            <a:off x="838199" y="3888357"/>
            <a:ext cx="6826067" cy="2374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EB Garamond"/>
              <a:buNone/>
            </a:pPr>
            <a:r>
              <a:rPr lang="fr-FR" sz="4400">
                <a:solidFill>
                  <a:srgbClr val="FFFFFF"/>
                </a:solidFill>
              </a:rPr>
              <a:t>Conception 3D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2c8aa0534_0_0"/>
          <p:cNvSpPr txBox="1"/>
          <p:nvPr>
            <p:ph type="title"/>
          </p:nvPr>
        </p:nvSpPr>
        <p:spPr>
          <a:xfrm>
            <a:off x="838200" y="681037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42c8aa0534_0_0"/>
          <p:cNvSpPr txBox="1"/>
          <p:nvPr>
            <p:ph idx="1" type="body"/>
          </p:nvPr>
        </p:nvSpPr>
        <p:spPr>
          <a:xfrm>
            <a:off x="838200" y="2178657"/>
            <a:ext cx="10515600" cy="399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rPr lang="fr-FR"/>
              <a:t>Dans le domaine du réel</a:t>
            </a:r>
            <a:endParaRPr/>
          </a:p>
        </p:txBody>
      </p:sp>
      <p:sp>
        <p:nvSpPr>
          <p:cNvPr id="180" name="Google Shape;180;p12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635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C35B4D">
                  <a:alpha val="40000"/>
                </a:srgbClr>
              </a:gs>
              <a:gs pos="100000">
                <a:srgbClr val="B17B3B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p13"/>
          <p:cNvSpPr txBox="1"/>
          <p:nvPr>
            <p:ph type="title"/>
          </p:nvPr>
        </p:nvSpPr>
        <p:spPr>
          <a:xfrm>
            <a:off x="757237" y="1155059"/>
            <a:ext cx="5365532" cy="1365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</a:pPr>
            <a:r>
              <a:rPr b="1" lang="fr-FR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Interface homme-machine (IHM)</a:t>
            </a:r>
            <a:endParaRPr/>
          </a:p>
        </p:txBody>
      </p:sp>
      <p:sp>
        <p:nvSpPr>
          <p:cNvPr id="188" name="Google Shape;188;p13"/>
          <p:cNvSpPr txBox="1"/>
          <p:nvPr>
            <p:ph idx="1" type="body"/>
          </p:nvPr>
        </p:nvSpPr>
        <p:spPr>
          <a:xfrm>
            <a:off x="757237" y="3008669"/>
            <a:ext cx="4581526" cy="2986087"/>
          </a:xfrm>
          <a:prstGeom prst="rect">
            <a:avLst/>
          </a:prstGeom>
          <a:noFill/>
          <a:ln cap="flat" cmpd="sng" w="9525">
            <a:solidFill>
              <a:srgbClr val="B9B9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fr-F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Application mobile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fr-F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Partager les données avec l’utilisateur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fr-F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Lui permettre d’agir sur le système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fr-F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Communication Bluetooth</a:t>
            </a:r>
            <a:endParaRPr/>
          </a:p>
        </p:txBody>
      </p:sp>
      <p:pic>
        <p:nvPicPr>
          <p:cNvPr descr="Les applications mobiles sont à la mode en communication interne !" id="189" name="Google Shape;189;p13"/>
          <p:cNvPicPr preferRelativeResize="0"/>
          <p:nvPr/>
        </p:nvPicPr>
        <p:blipFill rotWithShape="1">
          <a:blip r:embed="rId3">
            <a:alphaModFix/>
          </a:blip>
          <a:srcRect b="-2" l="7135" r="4440" t="0"/>
          <a:stretch/>
        </p:blipFill>
        <p:spPr>
          <a:xfrm>
            <a:off x="6096000" y="488577"/>
            <a:ext cx="5606425" cy="5880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rPr lang="fr-FR"/>
              <a:t>BASE DU CODE ARDUINO</a:t>
            </a:r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585" y="1916394"/>
            <a:ext cx="8503280" cy="4022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50" y="1070580"/>
            <a:ext cx="10553700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556532" y="532214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"/>
              <a:buNone/>
            </a:pPr>
            <a:r>
              <a:rPr lang="fr-FR" sz="3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Simulation Tinkercard (module Bluetooth)</a:t>
            </a:r>
            <a:endParaRPr/>
          </a:p>
        </p:txBody>
      </p:sp>
      <p:pic>
        <p:nvPicPr>
          <p:cNvPr descr="Bluetooth HC-06 | Tinkercad" id="206" name="Google Shape;20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7360" y="537307"/>
            <a:ext cx="7030719" cy="43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128" y="2906561"/>
            <a:ext cx="6500912" cy="31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128" y="3226278"/>
            <a:ext cx="78009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128" y="4474053"/>
            <a:ext cx="1008697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7"/>
          <p:cNvSpPr txBox="1"/>
          <p:nvPr>
            <p:ph type="title"/>
          </p:nvPr>
        </p:nvSpPr>
        <p:spPr>
          <a:xfrm>
            <a:off x="922128" y="100155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rPr lang="fr-FR"/>
              <a:t>CODE BLUETOOTH + RELAIS</a:t>
            </a:r>
            <a:endParaRPr/>
          </a:p>
        </p:txBody>
      </p:sp>
      <p:pic>
        <p:nvPicPr>
          <p:cNvPr id="215" name="Google Shape;21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128" y="3873978"/>
            <a:ext cx="65055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606" y="1475652"/>
            <a:ext cx="11038788" cy="390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4900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rPr lang="fr-FR"/>
              <a:t>Base du projet </a:t>
            </a:r>
            <a:endParaRPr/>
          </a:p>
        </p:txBody>
      </p:sp>
      <p:pic>
        <p:nvPicPr>
          <p:cNvPr id="95" name="Google Shape;95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7163" y="1609106"/>
            <a:ext cx="4133756" cy="475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1343891" y="1566689"/>
            <a:ext cx="4411838" cy="5478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>
                <a:solidFill>
                  <a:srgbClr val="778485"/>
                </a:solidFill>
                <a:latin typeface="Avenir"/>
                <a:ea typeface="Avenir"/>
                <a:cs typeface="Avenir"/>
                <a:sym typeface="Avenir"/>
              </a:rPr>
              <a:t>Des enjeux importants </a:t>
            </a:r>
            <a:r>
              <a:rPr lang="fr-FR" sz="2400">
                <a:solidFill>
                  <a:srgbClr val="778485"/>
                </a:solidFill>
                <a:latin typeface="Avenir"/>
                <a:ea typeface="Avenir"/>
                <a:cs typeface="Avenir"/>
                <a:sym typeface="Avenir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778485"/>
                </a:solidFill>
                <a:latin typeface="Avenir"/>
                <a:ea typeface="Avenir"/>
                <a:cs typeface="Avenir"/>
                <a:sym typeface="Avenir"/>
              </a:rPr>
              <a:t>-Plus de 2 milliards de personnes n’ont pas encore accès à l’eau potable.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778485"/>
                </a:solidFill>
                <a:latin typeface="Avenir"/>
                <a:ea typeface="Avenir"/>
                <a:cs typeface="Avenir"/>
                <a:sym typeface="Avenir"/>
              </a:rPr>
              <a:t>-93% de l’eau potable consommée par un ménage français est destinée à l’hygiène ou à l’entretien.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778485"/>
                </a:solidFill>
                <a:latin typeface="Avenir"/>
                <a:ea typeface="Avenir"/>
                <a:cs typeface="Avenir"/>
                <a:sym typeface="Avenir"/>
              </a:rPr>
              <a:t>-Si la société ne fait rien, d’ici 2025, deux tiers de la population mondiale pourrait se trouver en situation de stress hydrique.</a:t>
            </a:r>
            <a:endParaRPr sz="16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rgbClr val="778485"/>
                </a:solidFill>
                <a:latin typeface="Avenir"/>
                <a:ea typeface="Avenir"/>
                <a:cs typeface="Avenir"/>
                <a:sym typeface="Avenir"/>
              </a:rPr>
              <a:t>Stress hydrique</a:t>
            </a:r>
            <a:r>
              <a:rPr lang="fr-FR" sz="1600">
                <a:solidFill>
                  <a:srgbClr val="778485"/>
                </a:solidFill>
                <a:latin typeface="Avenir"/>
                <a:ea typeface="Avenir"/>
                <a:cs typeface="Avenir"/>
                <a:sym typeface="Avenir"/>
              </a:rPr>
              <a:t>: C'</a:t>
            </a:r>
            <a:r>
              <a:rPr lang="fr-FR" sz="1200">
                <a:solidFill>
                  <a:srgbClr val="778485"/>
                </a:solidFill>
                <a:latin typeface="Avenir"/>
                <a:ea typeface="Avenir"/>
                <a:cs typeface="Avenir"/>
                <a:sym typeface="Avenir"/>
              </a:rPr>
              <a:t>est une situation dans laquelle la demande en eau dépasse les ressources en eau disponibles.</a:t>
            </a:r>
            <a:endParaRPr sz="12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7848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775" y="2133600"/>
            <a:ext cx="96964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718" y="830491"/>
            <a:ext cx="39719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343" y="2611753"/>
            <a:ext cx="78486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/>
        </p:nvSpPr>
        <p:spPr>
          <a:xfrm>
            <a:off x="3856008" y="1259457"/>
            <a:ext cx="530524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Initialisation de chaine de caractères pour les valeurs affichées à l’écran et la trame globale reçue par arduino par bluetooth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6691223" y="3964049"/>
            <a:ext cx="53052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Blocs permettant d’actualiser les données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reçues par le capteur bluetooth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340" y="1159251"/>
            <a:ext cx="7234444" cy="503415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 txBox="1"/>
          <p:nvPr/>
        </p:nvSpPr>
        <p:spPr>
          <a:xfrm>
            <a:off x="6003985" y="1535502"/>
            <a:ext cx="40802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Envoie cc=1 à l’appli quand le bouton ALLUMER est appuyé</a:t>
            </a:r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6096000" y="2782669"/>
            <a:ext cx="40802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Envoie cc=2 à l’appli quand le bouton ETEINDRE est appuyé</a:t>
            </a:r>
            <a:endParaRPr/>
          </a:p>
        </p:txBody>
      </p:sp>
      <p:sp>
        <p:nvSpPr>
          <p:cNvPr id="241" name="Google Shape;241;p21"/>
          <p:cNvSpPr txBox="1"/>
          <p:nvPr/>
        </p:nvSpPr>
        <p:spPr>
          <a:xfrm>
            <a:off x="7803784" y="4254911"/>
            <a:ext cx="408029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Envoie cc=3 à l’appli quand le bouton AUTOMATIQUE est appuyé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et met le texte « activé » si il est actuellement à « désactivé » et inversement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941" y="1102936"/>
            <a:ext cx="7758678" cy="484527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/>
        </p:nvSpPr>
        <p:spPr>
          <a:xfrm>
            <a:off x="8653806" y="1672415"/>
            <a:ext cx="25640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Récupération de la trame globale</a:t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6600334" y="2516593"/>
            <a:ext cx="46175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On divise cette trame en trois avec les points virgules (reçue sous forme __;___;__)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5951455" y="4262255"/>
            <a:ext cx="46175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Si la chaine de caractère reçue est bien un nombre pour chacune, on remplace le texte correspondant sur l’affichage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C35B4D">
                  <a:alpha val="40000"/>
                </a:srgbClr>
              </a:gs>
              <a:gs pos="100000">
                <a:srgbClr val="B17B3B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1328135" y="89403"/>
            <a:ext cx="4581525" cy="2076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</a:pPr>
            <a:r>
              <a:rPr b="1" lang="fr-FR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Aspect physique du projet</a:t>
            </a:r>
            <a:endParaRPr sz="32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1127969" y="2601710"/>
            <a:ext cx="4581526" cy="298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FF2F2"/>
              </a:buClr>
              <a:buSzPts val="1280"/>
              <a:buFont typeface="Noto Sans Symbols"/>
              <a:buChar char="▪"/>
            </a:pPr>
            <a:r>
              <a:rPr lang="fr-FR" sz="16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A Trouver</a:t>
            </a:r>
            <a:endParaRPr/>
          </a:p>
          <a:p>
            <a:pPr indent="-14732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DFF2F2"/>
              </a:buClr>
              <a:buSzPts val="1280"/>
              <a:buFont typeface="Noto Sans Symbols"/>
              <a:buNone/>
            </a:pPr>
            <a:r>
              <a:t/>
            </a:r>
            <a:endParaRPr sz="16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EB Garamond"/>
              <a:buNone/>
            </a:pPr>
            <a:r>
              <a:rPr lang="fr-FR"/>
              <a:t>Compléments techniques sur les capteurs :</a:t>
            </a:r>
            <a:endParaRPr/>
          </a:p>
        </p:txBody>
      </p:sp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635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Noto Sans Symbols"/>
              <a:buChar char="▪"/>
            </a:pPr>
            <a:r>
              <a:rPr lang="fr-FR" u="sng"/>
              <a:t>Nos critères de sélection :</a:t>
            </a:r>
            <a:endParaRPr/>
          </a:p>
          <a:p>
            <a:pPr indent="-127000" lvl="2" marL="12573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28600" lvl="2" marL="12573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</a:pPr>
            <a:r>
              <a:rPr lang="fr-FR"/>
              <a:t>- capteur abordable</a:t>
            </a:r>
            <a:endParaRPr/>
          </a:p>
          <a:p>
            <a:pPr indent="-228600" lvl="2" marL="12573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</a:pPr>
            <a:r>
              <a:rPr lang="fr-FR"/>
              <a:t>- compromis entre modélisation et réalisme </a:t>
            </a:r>
            <a:endParaRPr/>
          </a:p>
          <a:p>
            <a:pPr indent="-228600" lvl="2" marL="12573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</a:pPr>
            <a:r>
              <a:rPr lang="fr-FR"/>
              <a:t>- adaptable module groove </a:t>
            </a:r>
            <a:endParaRPr/>
          </a:p>
          <a:p>
            <a:pPr indent="-228600" lvl="2" marL="12573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</a:pPr>
            <a:r>
              <a:rPr lang="fr-FR"/>
              <a:t>- source code </a:t>
            </a:r>
            <a:endParaRPr/>
          </a:p>
        </p:txBody>
      </p:sp>
      <p:pic>
        <p:nvPicPr>
          <p:cNvPr id="266" name="Google Shape;2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7629" y="1924050"/>
            <a:ext cx="23241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4098" y="3845719"/>
            <a:ext cx="2390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5"/>
          <p:cNvPicPr preferRelativeResize="0"/>
          <p:nvPr/>
        </p:nvPicPr>
        <p:blipFill rotWithShape="1">
          <a:blip r:embed="rId3">
            <a:alphaModFix/>
          </a:blip>
          <a:srcRect b="0" l="0" r="0" t="10358"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 txBox="1"/>
          <p:nvPr>
            <p:ph type="ctrTitle"/>
          </p:nvPr>
        </p:nvSpPr>
        <p:spPr>
          <a:xfrm>
            <a:off x="1344930" y="3040175"/>
            <a:ext cx="10058400" cy="357477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rPr lang="fr-FR" sz="5200"/>
              <a:t>Capteur de dureté d’eau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>
            <p:ph type="title"/>
          </p:nvPr>
        </p:nvSpPr>
        <p:spPr>
          <a:xfrm>
            <a:off x="1117600" y="5285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EB Garamond"/>
              <a:buNone/>
            </a:pPr>
            <a:r>
              <a:rPr lang="fr-FR" sz="5400"/>
              <a:t>Capteur dureté d’eau</a:t>
            </a:r>
            <a:endParaRPr/>
          </a:p>
        </p:txBody>
      </p:sp>
      <p:sp>
        <p:nvSpPr>
          <p:cNvPr id="279" name="Google Shape;279;p26"/>
          <p:cNvSpPr txBox="1"/>
          <p:nvPr>
            <p:ph idx="1" type="body"/>
          </p:nvPr>
        </p:nvSpPr>
        <p:spPr>
          <a:xfrm>
            <a:off x="741680" y="2712257"/>
            <a:ext cx="4243589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</a:pPr>
            <a:r>
              <a:rPr lang="fr-FR" sz="1800"/>
              <a:t>Une eau est dite « dure » lorsqu'elle est fortement chargée en ions calcium (Ca++) et magnésium (Mg++)</a:t>
            </a:r>
            <a:endParaRPr sz="1800"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</a:pPr>
            <a:r>
              <a:rPr lang="fr-FR" sz="1800"/>
              <a:t>1°F = 4 mg de Ca++/l= 2,4 mg de Mg++/l= 10 mg de CaCO3/l t</a:t>
            </a:r>
            <a:endParaRPr sz="1800"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</a:pPr>
            <a:r>
              <a:rPr lang="fr-FR" sz="1800"/>
              <a:t>Eau supérieur à 20°f pas nocive pour l’homme mais favorise le dépôt de calcaire dans les tuyaux</a:t>
            </a:r>
            <a:endParaRPr sz="1800"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▪"/>
            </a:pPr>
            <a:r>
              <a:rPr lang="fr-FR" sz="1800"/>
              <a:t>Eau inférieure à 10 °f favorise la corrosion</a:t>
            </a:r>
            <a:endParaRPr/>
          </a:p>
        </p:txBody>
      </p:sp>
      <p:pic>
        <p:nvPicPr>
          <p:cNvPr descr="Une image contenant intérieur, Électroménager, ordinateur, meubles&#10;&#10;Description générée automatiquement" id="280" name="Google Shape;280;p26"/>
          <p:cNvPicPr preferRelativeResize="0"/>
          <p:nvPr/>
        </p:nvPicPr>
        <p:blipFill rotWithShape="1">
          <a:blip r:embed="rId3">
            <a:alphaModFix/>
          </a:blip>
          <a:srcRect b="21975" l="0" r="-1" t="3250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t/>
            </a:r>
            <a:endParaRPr/>
          </a:p>
        </p:txBody>
      </p:sp>
      <p:graphicFrame>
        <p:nvGraphicFramePr>
          <p:cNvPr id="286" name="Google Shape;286;p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{A5742919-51AD-4AEC-83EE-A7AA7CDF70F2}</a:tableStyleId>
              </a:tblPr>
              <a:tblGrid>
                <a:gridCol w="4908125"/>
                <a:gridCol w="7283875"/>
              </a:tblGrid>
              <a:tr h="2434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u="none" cap="none" strike="noStrike"/>
                        <a:t>Nom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1" lang="fr-FR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Capteur de qualité de l'eau Grove 101020753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Code article : </a:t>
                      </a:r>
                      <a:r>
                        <a:rPr b="1" lang="fr-FR" sz="1200" u="none" cap="none" strike="noStrik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36784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</a:tr>
              <a:tr h="580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u="none" cap="none" strike="noStrike"/>
                        <a:t>Prix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12,25 € HT</a:t>
                      </a:r>
                      <a:br>
                        <a:rPr b="1" lang="fr-FR" sz="1400" u="none" cap="none" strike="noStrike"/>
                      </a:br>
                      <a:r>
                        <a:rPr b="1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14,70 € TTC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</a:tr>
              <a:tr h="58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Alimentation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3,3 à 5 Vcc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8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​Consommation: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 à 6 mA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8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Interface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Analogique (0 à 2,3 Vcc)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8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Plage de mesure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0 à 1000 ppm (partie par million)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8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Précision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± 10% de la pleine échelle à 25 °C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8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Longueur du câble de la sonde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60 cm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5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Dimensions: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b="0" i="0" lang="fr-FR" sz="1400" u="none" cap="none" strike="noStrike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40 x 20 mm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Une image contenant câble, connecteur, adaptateur&#10;&#10;Description générée automatiquement" id="287" name="Google Shape;2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9774" y="528014"/>
            <a:ext cx="3027721" cy="163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EB Garamond"/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graphicFrame>
        <p:nvGraphicFramePr>
          <p:cNvPr id="294" name="Google Shape;294;p2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{A5742919-51AD-4AEC-83EE-A7AA7CDF70F2}</a:tableStyleId>
              </a:tblPr>
              <a:tblGrid>
                <a:gridCol w="6096000"/>
                <a:gridCol w="6096000"/>
              </a:tblGrid>
              <a:tr h="206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cap="none" strike="noStrike"/>
                        <a:t>Type de soluté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Dureté en degré français (°f )  et en ppm pour rappel 1°f = 10 ppm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19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Eau du robinet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390 ppm = 39 °f Eau dure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19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Eau cristalline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310 ppm = 31 °f Eau légèrement dure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19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Eau Vittel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464,7 ppm = 46,47 °f Eau très dure 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19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Coca Cola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320 ppm = 32 °f Liquide légèrement dure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C35B4D">
                  <a:alpha val="40000"/>
                </a:srgbClr>
              </a:gs>
              <a:gs pos="100000">
                <a:srgbClr val="B17B3B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3" name="Google Shape;103;p3"/>
          <p:cNvSpPr txBox="1"/>
          <p:nvPr>
            <p:ph type="title"/>
          </p:nvPr>
        </p:nvSpPr>
        <p:spPr>
          <a:xfrm>
            <a:off x="966080" y="-8609"/>
            <a:ext cx="4581525" cy="2076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EB Garamond"/>
              <a:buNone/>
            </a:pPr>
            <a:r>
              <a:rPr lang="fr-FR" sz="4400">
                <a:solidFill>
                  <a:schemeClr val="accent5"/>
                </a:solidFill>
              </a:rPr>
              <a:t>Déroulement du projet</a:t>
            </a:r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604519" y="2995427"/>
            <a:ext cx="4581526" cy="298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b="1" lang="fr-FR" sz="1400">
                <a:solidFill>
                  <a:schemeClr val="dk2"/>
                </a:solidFill>
              </a:rPr>
              <a:t>-La phase de stockage</a:t>
            </a:r>
            <a:br>
              <a:rPr b="1" lang="fr-FR" sz="1400">
                <a:solidFill>
                  <a:schemeClr val="dk2"/>
                </a:solidFill>
              </a:rPr>
            </a:br>
            <a:br>
              <a:rPr b="1" lang="fr-FR" sz="1400">
                <a:solidFill>
                  <a:schemeClr val="dk2"/>
                </a:solidFill>
              </a:rPr>
            </a:br>
            <a:r>
              <a:rPr b="1" lang="fr-FR" sz="1400">
                <a:solidFill>
                  <a:schemeClr val="dk2"/>
                </a:solidFill>
              </a:rPr>
              <a:t>-La phase de communication </a:t>
            </a:r>
            <a:endParaRPr b="1" sz="800">
              <a:solidFill>
                <a:schemeClr val="dk2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rPr b="1" lang="fr-FR" sz="1400">
                <a:solidFill>
                  <a:schemeClr val="dk2"/>
                </a:solidFill>
              </a:rPr>
              <a:t>-La phase de distribution redistribution.</a:t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▪"/>
            </a:pPr>
            <a:br>
              <a:rPr lang="fr-FR" sz="1400">
                <a:solidFill>
                  <a:schemeClr val="dk2"/>
                </a:solidFill>
              </a:rPr>
            </a:br>
            <a:br>
              <a:rPr lang="fr-FR" sz="1400">
                <a:solidFill>
                  <a:schemeClr val="dk2"/>
                </a:solidFill>
              </a:rPr>
            </a:br>
            <a:endParaRPr b="1" sz="1400">
              <a:solidFill>
                <a:schemeClr val="dk2"/>
              </a:solidFill>
            </a:endParaRPr>
          </a:p>
        </p:txBody>
      </p:sp>
      <p:pic>
        <p:nvPicPr>
          <p:cNvPr descr="Une image contenant diagramme, ligne, texte, Police&#10;&#10;Description générée automatiquement" id="105" name="Google Shape;105;p3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4358640" y="1351280"/>
            <a:ext cx="7359492" cy="436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754175" y="4488471"/>
            <a:ext cx="5005337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rPr>
              <a:t>L’eau stockée doit être utilisable pour différentes tâches domestiques: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fr-FR" sz="12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rPr>
              <a:t>-L’arrosage du jardin                                                         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fr-FR" sz="12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rPr>
              <a:t>-Le lavage d’une voiture ou encore du sol de la maison</a:t>
            </a:r>
            <a:endParaRPr i="1" sz="1200">
              <a:solidFill>
                <a:srgbClr val="7F7F7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F7F7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rPr lang="fr-FR"/>
              <a:t>CODE DURETE</a:t>
            </a:r>
            <a:endParaRPr/>
          </a:p>
        </p:txBody>
      </p:sp>
      <p:pic>
        <p:nvPicPr>
          <p:cNvPr id="300" name="Google Shape;3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851" y="2932711"/>
            <a:ext cx="66008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851" y="3113686"/>
            <a:ext cx="114966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851" y="2742211"/>
            <a:ext cx="94678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rPr lang="fr-FR"/>
              <a:t>Capteur de turbidité </a:t>
            </a:r>
            <a:endParaRPr/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635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667000" y="-2667000"/>
            <a:ext cx="6858000" cy="12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 flipH="1">
            <a:off x="2737980" y="567651"/>
            <a:ext cx="831101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Capteur de turbidité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rPr lang="fr-FR"/>
              <a:t>Capteur turbidité</a:t>
            </a:r>
            <a:endParaRPr/>
          </a:p>
        </p:txBody>
      </p:sp>
      <p:sp>
        <p:nvSpPr>
          <p:cNvPr id="316" name="Google Shape;316;p31"/>
          <p:cNvSpPr txBox="1"/>
          <p:nvPr>
            <p:ph idx="1" type="body"/>
          </p:nvPr>
        </p:nvSpPr>
        <p:spPr>
          <a:xfrm>
            <a:off x="838200" y="2333297"/>
            <a:ext cx="4619621" cy="3843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fr-FR" sz="2000"/>
              <a:t>En NTU ( nephelometric Turbidity unit )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fr-FR" sz="2000"/>
              <a:t>Ntu &lt; 5 Eau claire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fr-FR" sz="2000"/>
              <a:t>5 &lt; Ntu &lt; 30 Eau légèrement trouble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lang="fr-FR" sz="2000"/>
              <a:t>Ntu&gt;30 Eau trouble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Noto Sans Symbols"/>
              <a:buChar char="▪"/>
            </a:pPr>
            <a:r>
              <a:rPr b="0" i="0" lang="fr-FR" sz="2000"/>
              <a:t>Cet instrument envoie un rayon de lumière à travers un échantillon d'eau et mesure la quantité de lumière qui passe à travers l'eau par rapport à la quantité de lumière qui est réfléchie par les particules dans l'eau.</a:t>
            </a:r>
            <a:endParaRPr sz="2000"/>
          </a:p>
        </p:txBody>
      </p:sp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b="0" l="0" r="0" t="13740"/>
          <a:stretch/>
        </p:blipFill>
        <p:spPr>
          <a:xfrm>
            <a:off x="6229215" y="10"/>
            <a:ext cx="5962785" cy="685799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" name="Google Shape;322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{A5742919-51AD-4AEC-83EE-A7AA7CDF70F2}</a:tableStyleId>
              </a:tblPr>
              <a:tblGrid>
                <a:gridCol w="1737200"/>
                <a:gridCol w="2361025"/>
                <a:gridCol w="1624550"/>
                <a:gridCol w="2063050"/>
                <a:gridCol w="2203100"/>
                <a:gridCol w="2203100"/>
              </a:tblGrid>
              <a:tr h="144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/>
                        <a:t>Nom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1" lang="fr-FR" sz="12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Capteur de turbidité Grove 101020752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fr-FR" sz="12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Code article : </a:t>
                      </a:r>
                      <a:r>
                        <a:rPr b="1" lang="fr-FR" sz="12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36785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/>
                        <a:t>Nom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Capteur de turbidité SEN0189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Code article : </a:t>
                      </a:r>
                      <a:r>
                        <a:rPr b="1" lang="fr-FR" sz="12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35827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20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Comparatif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Avenir"/>
                        <a:buNone/>
                      </a:pPr>
                      <a:r>
                        <a:t/>
                      </a:r>
                      <a:endParaRPr b="1" sz="3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venir"/>
                        <a:buNone/>
                      </a:pPr>
                      <a:r>
                        <a:rPr b="1" lang="fr-FR" sz="2000">
                          <a:solidFill>
                            <a:schemeClr val="lt1"/>
                          </a:solidFill>
                        </a:rPr>
                        <a:t>Choix final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</a:tr>
              <a:tr h="738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Prix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1" lang="fr-FR" sz="1200"/>
                        <a:t>HT : </a:t>
                      </a:r>
                      <a:r>
                        <a:rPr b="1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23,00 € </a:t>
                      </a:r>
                      <a:endParaRPr b="1"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1" lang="fr-FR" sz="1200"/>
                        <a:t>TTC : 27,60€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Prix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1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9,42 € HT</a:t>
                      </a:r>
                      <a:br>
                        <a:rPr b="1" lang="fr-FR" sz="1200"/>
                      </a:br>
                      <a:r>
                        <a:rPr b="1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11,30 € TTC</a:t>
                      </a:r>
                      <a:endParaRPr b="1"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Capteur de turbidité SEN0189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 rowSpan="10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t/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venir"/>
                        <a:buNone/>
                      </a:pPr>
                      <a:r>
                        <a:rPr b="1" lang="fr-FR" sz="1600">
                          <a:solidFill>
                            <a:schemeClr val="dk1"/>
                          </a:solidFill>
                        </a:rPr>
                        <a:t>Nous avons donc choisi le capteur de turbidité Grove 101020752 car c’est le seul des deux capteurs qui est module Groove.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Alimentation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5 Vcc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Alimentation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5 Vcc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lang="fr-FR" sz="1200">
                          <a:solidFill>
                            <a:schemeClr val="dk1"/>
                          </a:solidFill>
                        </a:rPr>
                        <a:t>Identique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</a:tr>
              <a:tr h="523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Consommation: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​ 40mA maxi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Consommation: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​ 45mA maxi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1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Capteur de turbidité 101020752</a:t>
                      </a:r>
                      <a:endParaRPr b="0" i="0" sz="12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 vMerge="1"/>
              </a:tr>
              <a:tr h="72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Temps de réponse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&lt;500 ms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Temps de réponse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&lt;550 ms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1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Capteur de turbidité 101020752</a:t>
                      </a:r>
                      <a:endParaRPr b="0" i="0" sz="12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 vMerge="1"/>
              </a:tr>
              <a:tr h="523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Sortie analogie 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lang="fr-FR" sz="1200"/>
                        <a:t>0 à 4,5 Vcc</a:t>
                      </a:r>
                      <a:endParaRPr b="0" i="0" sz="12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Sortie analogie 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lang="fr-FR" sz="1200"/>
                        <a:t>0 à 4,5 Vcc</a:t>
                      </a:r>
                      <a:endParaRPr b="0" i="0" sz="12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Identique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</a:tr>
              <a:tr h="523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Précision: 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± 10% de la pleine échelle à 25 °C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Précision: </a:t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± 10% de la pleine échelle à 25 °C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0" i="0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Identique</a:t>
                      </a:r>
                      <a:endParaRPr/>
                    </a:p>
                  </a:txBody>
                  <a:tcPr marT="45725" marB="45725" marR="91450" marL="91450"/>
                </a:tc>
                <a:tc vMerge="1"/>
              </a:tr>
              <a:tr h="738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Température de service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5 à 90°C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Température de service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5 à 95°C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1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Capteur de turbidité SEN0189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 vMerge="1"/>
              </a:tr>
              <a:tr h="147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Dimensions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38*28*10mm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Dimensions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40*30*10mm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1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Capteur de turbidité 101020752</a:t>
                      </a:r>
                      <a:endParaRPr b="0" i="0" sz="12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 vMerge="1"/>
              </a:tr>
              <a:tr h="585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Poids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30 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Poids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35 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1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Capteur de turbidité 101020752</a:t>
                      </a:r>
                      <a:endParaRPr b="0" i="0" sz="12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 vMerge="1"/>
              </a:tr>
              <a:tr h="585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Module Grove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Oui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Module Grove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/>
                        <a:t>Non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rPr b="1" lang="fr-FR" sz="12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Capteur de turbidité 101020752</a:t>
                      </a:r>
                      <a:endParaRPr b="0" i="0" sz="12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nir"/>
                        <a:buNone/>
                      </a:pPr>
                      <a:r>
                        <a:t/>
                      </a:r>
                      <a:endParaRPr b="0" i="0" sz="12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/>
                </a:tc>
                <a:tc vMerge="1"/>
              </a:tr>
            </a:tbl>
          </a:graphicData>
        </a:graphic>
      </p:graphicFrame>
      <p:pic>
        <p:nvPicPr>
          <p:cNvPr descr="Capteur de turbidité Grove 101020752" id="323" name="Google Shape;32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804" y="605084"/>
            <a:ext cx="1861457" cy="772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eur de turbidité SEN0189" id="324" name="Google Shape;32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6621" y="536028"/>
            <a:ext cx="1592514" cy="841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"/>
              <a:buNone/>
            </a:pPr>
            <a:r>
              <a:rPr lang="fr-FR" sz="3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Simulation Tinkercard</a:t>
            </a:r>
            <a:endParaRPr sz="3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30" name="Google Shape;330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5309" y="1675227"/>
            <a:ext cx="8701382" cy="43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EB Garamond"/>
              <a:buNone/>
            </a:pPr>
            <a:r>
              <a:t/>
            </a:r>
            <a:endParaRPr/>
          </a:p>
        </p:txBody>
      </p:sp>
      <p:sp>
        <p:nvSpPr>
          <p:cNvPr id="336" name="Google Shape;336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graphicFrame>
        <p:nvGraphicFramePr>
          <p:cNvPr id="337" name="Google Shape;337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{A5742919-51AD-4AEC-83EE-A7AA7CDF70F2}</a:tableStyleId>
              </a:tblPr>
              <a:tblGrid>
                <a:gridCol w="6096000"/>
                <a:gridCol w="6096000"/>
              </a:tblGrid>
              <a:tr h="206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Type de soluté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Dureté en degré français (°f )  et en ppm pour rappel 1°f = 10 ppm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19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Eau du robinet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1.2 NTU 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19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Eau cristalline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1.23 NTU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19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Eau + encre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12.4 NTU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19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Lait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fr-FR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39 NTU 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rPr lang="fr-FR"/>
              <a:t>CODE TURBIDITE</a:t>
            </a:r>
            <a:endParaRPr/>
          </a:p>
        </p:txBody>
      </p:sp>
      <p:pic>
        <p:nvPicPr>
          <p:cNvPr id="343" name="Google Shape;3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254" y="2798876"/>
            <a:ext cx="11071783" cy="204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4">
            <a:alphaModFix/>
          </a:blip>
          <a:srcRect b="-1" l="0" r="0" t="13873"/>
          <a:stretch/>
        </p:blipFill>
        <p:spPr>
          <a:xfrm>
            <a:off x="541254" y="2358302"/>
            <a:ext cx="9686925" cy="22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254" y="2579801"/>
            <a:ext cx="650557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intérieur, Appareils électroniques, Ingénierie électronique, table&#10;&#10;Description générée automatiquement" id="350" name="Google Shape;350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00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 txBox="1"/>
          <p:nvPr>
            <p:ph type="title"/>
          </p:nvPr>
        </p:nvSpPr>
        <p:spPr>
          <a:xfrm>
            <a:off x="523875" y="5317240"/>
            <a:ext cx="11210925" cy="125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EB Garamond"/>
              <a:buNone/>
            </a:pPr>
            <a:r>
              <a:rPr b="1" lang="fr-FR" sz="4800">
                <a:solidFill>
                  <a:srgbClr val="262626"/>
                </a:solidFill>
              </a:rPr>
              <a:t>Jauges de contrainte</a:t>
            </a:r>
            <a:endParaRPr b="1" sz="4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/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EB Garamond"/>
              <a:buNone/>
            </a:pPr>
            <a:r>
              <a:rPr lang="fr-FR" sz="5400"/>
              <a:t>Jauges de contrainte</a:t>
            </a:r>
            <a:endParaRPr/>
          </a:p>
        </p:txBody>
      </p:sp>
      <p:sp>
        <p:nvSpPr>
          <p:cNvPr id="357" name="Google Shape;357;p37"/>
          <p:cNvSpPr txBox="1"/>
          <p:nvPr>
            <p:ph idx="1" type="body"/>
          </p:nvPr>
        </p:nvSpPr>
        <p:spPr>
          <a:xfrm>
            <a:off x="330677" y="2998112"/>
            <a:ext cx="4323619" cy="341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b="0" i="0" lang="fr-FR" sz="200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Ils convertissent ainsi la contrainte mécanique en une modification de la résistance électrique et agissent comme des convertisseurs mécano-électriques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fr-FR" sz="200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Poids mesuré à l’aide de 2 jauges de contrainte</a:t>
            </a:r>
            <a:endParaRPr sz="2000"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517261" y="-22860"/>
            <a:ext cx="5177790" cy="690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"/>
              <a:buNone/>
            </a:pPr>
            <a:r>
              <a:rPr lang="fr-FR" sz="3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Simulation </a:t>
            </a:r>
            <a:r>
              <a:rPr lang="fr-FR" sz="3200">
                <a:solidFill>
                  <a:schemeClr val="dk1"/>
                </a:solidFill>
              </a:rPr>
              <a:t>T</a:t>
            </a:r>
            <a:r>
              <a:rPr lang="fr-FR" sz="3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inkercard (jauge de contrainte)</a:t>
            </a:r>
            <a:endParaRPr/>
          </a:p>
        </p:txBody>
      </p:sp>
      <p:pic>
        <p:nvPicPr>
          <p:cNvPr descr="Force Sensor using Arduino | Tinkercad" id="364" name="Google Shape;364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0640" y="1675227"/>
            <a:ext cx="7030719" cy="43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838200" y="681037"/>
            <a:ext cx="10515600" cy="1060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</a:pPr>
            <a:r>
              <a:rPr b="1" lang="fr-FR" sz="3200">
                <a:latin typeface="Arial"/>
                <a:ea typeface="Arial"/>
                <a:cs typeface="Arial"/>
                <a:sym typeface="Arial"/>
              </a:rPr>
              <a:t>Diagramme des exigences</a:t>
            </a:r>
            <a:endParaRPr/>
          </a:p>
        </p:txBody>
      </p:sp>
      <p:pic>
        <p:nvPicPr>
          <p:cNvPr descr="Une image contenant texte, diagramme, ligne, Parallèle&#10;&#10;Description générée automatiquement" id="112" name="Google Shape;112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880" y="1623391"/>
            <a:ext cx="10984392" cy="476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rPr lang="fr-FR"/>
              <a:t>CODE JAUGE DE CONTRAINTE</a:t>
            </a:r>
            <a:endParaRPr/>
          </a:p>
        </p:txBody>
      </p:sp>
      <p:pic>
        <p:nvPicPr>
          <p:cNvPr id="370" name="Google Shape;37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973" y="1843087"/>
            <a:ext cx="610552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973" y="3176738"/>
            <a:ext cx="78200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973" y="4108091"/>
            <a:ext cx="63531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902" y="3867511"/>
            <a:ext cx="11620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5902" y="4972558"/>
            <a:ext cx="104775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0973" y="5229733"/>
            <a:ext cx="89154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C35B4D">
                  <a:alpha val="40000"/>
                </a:srgbClr>
              </a:gs>
              <a:gs pos="100000">
                <a:srgbClr val="B17B3B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2" name="Google Shape;382;p40"/>
          <p:cNvSpPr txBox="1"/>
          <p:nvPr>
            <p:ph type="title"/>
          </p:nvPr>
        </p:nvSpPr>
        <p:spPr>
          <a:xfrm>
            <a:off x="499873" y="-401637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EB Garamond"/>
              <a:buNone/>
            </a:pPr>
            <a:r>
              <a:rPr lang="fr-FR" sz="5400">
                <a:solidFill>
                  <a:schemeClr val="accent5"/>
                </a:solidFill>
              </a:rPr>
              <a:t>Application mobile et Arduino </a:t>
            </a:r>
            <a:endParaRPr/>
          </a:p>
        </p:txBody>
      </p:sp>
      <p:pic>
        <p:nvPicPr>
          <p:cNvPr descr="Image" id="383" name="Google Shape;383;p40"/>
          <p:cNvPicPr preferRelativeResize="0"/>
          <p:nvPr/>
        </p:nvPicPr>
        <p:blipFill rotWithShape="1">
          <a:blip r:embed="rId3">
            <a:alphaModFix/>
          </a:blip>
          <a:srcRect b="1877" l="0" r="0" t="18211"/>
          <a:stretch/>
        </p:blipFill>
        <p:spPr>
          <a:xfrm rot="5400000">
            <a:off x="6695693" y="1373885"/>
            <a:ext cx="6857999" cy="411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873" y="2269742"/>
            <a:ext cx="6358127" cy="411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EB Garamond"/>
              <a:buNone/>
            </a:pPr>
            <a:r>
              <a:rPr lang="fr-FR"/>
              <a:t>Diagramme des cas d’utilisation</a:t>
            </a:r>
            <a:endParaRPr/>
          </a:p>
        </p:txBody>
      </p:sp>
      <p:pic>
        <p:nvPicPr>
          <p:cNvPr descr="Une image contenant texte, diagramme, reçu, Parallèle&#10;&#10;Description générée automatiquement" id="118" name="Google Shape;118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719470"/>
            <a:ext cx="10853530" cy="46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C35B4D">
                  <a:alpha val="40000"/>
                </a:srgbClr>
              </a:gs>
              <a:gs pos="100000">
                <a:srgbClr val="B17B3B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5" name="Google Shape;125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0" r="887" t="0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/>
          <p:nvPr/>
        </p:nvSpPr>
        <p:spPr>
          <a:xfrm rot="-5400000">
            <a:off x="0" y="0"/>
            <a:ext cx="68580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6"/>
          <p:cNvSpPr txBox="1"/>
          <p:nvPr>
            <p:ph type="title"/>
          </p:nvPr>
        </p:nvSpPr>
        <p:spPr>
          <a:xfrm>
            <a:off x="1399004" y="3715945"/>
            <a:ext cx="3965476" cy="24613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EB Garamond"/>
              <a:buNone/>
            </a:pPr>
            <a:r>
              <a:rPr b="1" lang="fr-FR" sz="3600">
                <a:solidFill>
                  <a:srgbClr val="FFFFFF"/>
                </a:solidFill>
              </a:rPr>
              <a:t>Répartition des tâches: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EB Garamond"/>
              <a:buNone/>
            </a:pPr>
            <a:r>
              <a:rPr lang="fr-FR" sz="5400"/>
              <a:t>Electrovanne</a:t>
            </a:r>
            <a:endParaRPr/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9451" t="0"/>
          <a:stretch/>
        </p:blipFill>
        <p:spPr>
          <a:xfrm>
            <a:off x="1" y="10"/>
            <a:ext cx="4657344" cy="6857990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60"/>
              <a:buFont typeface="Noto Sans Symbols"/>
              <a:buChar char="▪"/>
            </a:pPr>
            <a:r>
              <a:rPr lang="fr-FR" sz="2200"/>
              <a:t>Fonctionne à partir de 0.2 Mpa</a:t>
            </a:r>
            <a:endParaRPr sz="2200"/>
          </a:p>
          <a:p>
            <a:pPr indent="-11684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None/>
            </a:pPr>
            <a:r>
              <a:t/>
            </a:r>
            <a:endParaRPr sz="2200"/>
          </a:p>
          <a:p>
            <a: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Char char="▪"/>
            </a:pPr>
            <a:r>
              <a:rPr lang="fr-FR" sz="2200"/>
              <a:t>Plus grosse problématique de notre projet</a:t>
            </a:r>
            <a:endParaRPr/>
          </a:p>
          <a:p>
            <a:pPr indent="-11684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None/>
            </a:pPr>
            <a:r>
              <a:t/>
            </a:r>
            <a:endParaRPr sz="2200"/>
          </a:p>
          <a:p>
            <a:pPr indent="-11684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60"/>
              <a:buFont typeface="Noto Sans Symbols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Appareils électroniques, capture d’écran&#10;&#10;Description générée automatiquement" id="139" name="Google Shape;139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874" l="0" r="0" t="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fmla="val 7164" name="adj1"/>
            </a:avLst>
          </a:prstGeom>
          <a:gradFill>
            <a:gsLst>
              <a:gs pos="0">
                <a:srgbClr val="C35B4D">
                  <a:alpha val="40000"/>
                </a:srgbClr>
              </a:gs>
              <a:gs pos="100000">
                <a:srgbClr val="B17B3B">
                  <a:alpha val="4000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Une image contenant croquis, diagramme, conception, art&#10;&#10;Description générée automatiquement" id="146" name="Google Shape;146;p9"/>
          <p:cNvPicPr preferRelativeResize="0"/>
          <p:nvPr/>
        </p:nvPicPr>
        <p:blipFill rotWithShape="1">
          <a:blip r:embed="rId3">
            <a:alphaModFix/>
          </a:blip>
          <a:srcRect b="13051" l="0" r="0" t="17929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/>
          <p:nvPr/>
        </p:nvSpPr>
        <p:spPr>
          <a:xfrm rot="10800000">
            <a:off x="0" y="3125636"/>
            <a:ext cx="12188952" cy="3732362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9"/>
          <p:cNvSpPr txBox="1"/>
          <p:nvPr>
            <p:ph type="title"/>
          </p:nvPr>
        </p:nvSpPr>
        <p:spPr>
          <a:xfrm>
            <a:off x="838199" y="3888357"/>
            <a:ext cx="6826067" cy="2374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EB Garamond"/>
              <a:buNone/>
            </a:pPr>
            <a:r>
              <a:rPr lang="fr-FR" sz="4400">
                <a:solidFill>
                  <a:srgbClr val="FFFFFF"/>
                </a:solidFill>
              </a:rPr>
              <a:t>Modélisation 3D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minousVTI">
  <a:themeElements>
    <a:clrScheme name="AnalogousFromRegularSeed_2SEEDS">
      <a:dk1>
        <a:srgbClr val="000000"/>
      </a:dk1>
      <a:lt1>
        <a:srgbClr val="FFFFFF"/>
      </a:lt1>
      <a:dk2>
        <a:srgbClr val="1D3233"/>
      </a:dk2>
      <a:lt2>
        <a:srgbClr val="E2E5E8"/>
      </a:lt2>
      <a:accent1>
        <a:srgbClr val="B17B3B"/>
      </a:accent1>
      <a:accent2>
        <a:srgbClr val="C35B4D"/>
      </a:accent2>
      <a:accent3>
        <a:srgbClr val="A8A442"/>
      </a:accent3>
      <a:accent4>
        <a:srgbClr val="3BB18A"/>
      </a:accent4>
      <a:accent5>
        <a:srgbClr val="49B0BA"/>
      </a:accent5>
      <a:accent6>
        <a:srgbClr val="3B76B1"/>
      </a:accent6>
      <a:hlink>
        <a:srgbClr val="3F7A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2022-05-11T15:05:22Z</dcterms:created>
  <dc:creator>Matteo Schwarz</dc:creator>
</cp:coreProperties>
</file>